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56" r:id="rId5"/>
    <p:sldId id="262" r:id="rId6"/>
    <p:sldId id="264" r:id="rId7"/>
    <p:sldId id="265" r:id="rId8"/>
    <p:sldId id="266" r:id="rId9"/>
    <p:sldId id="267" r:id="rId10"/>
    <p:sldId id="268" r:id="rId11"/>
    <p:sldId id="269"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9" d="100"/>
          <a:sy n="89" d="100"/>
        </p:scale>
        <p:origin x="418"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custT="1"/>
      <dgm:spPr/>
      <dgm:t>
        <a:bodyPr/>
        <a:lstStyle/>
        <a:p>
          <a:r>
            <a:rPr lang="en-US" sz="2000" dirty="0">
              <a:solidFill>
                <a:srgbClr val="000000"/>
              </a:solidFill>
              <a:latin typeface="Times New Roman"/>
            </a:rPr>
            <a:t>Currently the necessity of hot water is increasing due to the spread of various diseases. This younger generation are not getting enough immune power to overcome diseases as they are not taking nutritious foods.</a:t>
          </a:r>
          <a:endParaRPr lang="en-US" sz="2000" dirty="0"/>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custT="1"/>
      <dgm:spPr/>
      <dgm:t>
        <a:bodyPr/>
        <a:lstStyle/>
        <a:p>
          <a:r>
            <a:rPr lang="en-US" sz="2000" dirty="0">
              <a:solidFill>
                <a:srgbClr val="000000"/>
              </a:solidFill>
              <a:latin typeface="Times New Roman"/>
            </a:rPr>
            <a:t>They get easily affected due to climate change, drinking different area water etc. This change in usual drinking water easily affects the children, teenagers, adult and all age people.</a:t>
          </a:r>
          <a:endParaRPr lang="en-US" sz="3600" dirty="0"/>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custT="1"/>
      <dgm:spPr/>
      <dgm:t>
        <a:bodyPr/>
        <a:lstStyle/>
        <a:p>
          <a:endParaRPr lang="en-US" sz="2400" dirty="0"/>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custT="1"/>
      <dgm:spPr/>
      <dgm:t>
        <a:bodyPr/>
        <a:lstStyle/>
        <a:p>
          <a:r>
            <a:rPr lang="en-US" sz="2400" dirty="0">
              <a:solidFill>
                <a:srgbClr val="000000"/>
              </a:solidFill>
              <a:latin typeface="Times New Roman"/>
            </a:rPr>
            <a:t>To overcome this worst situation people are in need to carry hot water for them and for their family wherever they go.</a:t>
          </a:r>
          <a:endParaRPr lang="en-US" sz="2400" dirty="0"/>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9326CDA6-23EB-4506-A82C-5AC5CD4F03B6}" type="pres">
      <dgm:prSet presAssocID="{319F336B-76B7-431F-9F5E-75CE23B83157}" presName="Name0" presStyleCnt="0">
        <dgm:presLayoutVars>
          <dgm:dir/>
          <dgm:resizeHandles val="exact"/>
        </dgm:presLayoutVars>
      </dgm:prSet>
      <dgm:spPr/>
    </dgm:pt>
    <dgm:pt modelId="{2D8ED9C8-BDD9-42B0-B059-C38FB0E68D0D}" type="pres">
      <dgm:prSet presAssocID="{17CEDC3C-0518-4090-B100-0E26500712EC}" presName="node" presStyleLbl="node1" presStyleIdx="0" presStyleCnt="3">
        <dgm:presLayoutVars>
          <dgm:bulletEnabled val="1"/>
        </dgm:presLayoutVars>
      </dgm:prSet>
      <dgm:spPr/>
    </dgm:pt>
    <dgm:pt modelId="{93CA7829-82CE-443D-8A9F-9368007C225E}" type="pres">
      <dgm:prSet presAssocID="{4A4B8366-1CAF-466D-9C6E-9F3316175D21}" presName="sibTrans" presStyleLbl="sibTrans2D1" presStyleIdx="0" presStyleCnt="2"/>
      <dgm:spPr/>
    </dgm:pt>
    <dgm:pt modelId="{8A0F9CA4-5392-4954-8E07-D2A119D9DB06}" type="pres">
      <dgm:prSet presAssocID="{4A4B8366-1CAF-466D-9C6E-9F3316175D21}" presName="connectorText" presStyleLbl="sibTrans2D1" presStyleIdx="0" presStyleCnt="2"/>
      <dgm:spPr/>
    </dgm:pt>
    <dgm:pt modelId="{28AB7DEF-9937-400D-91E7-5176209ADFE5}" type="pres">
      <dgm:prSet presAssocID="{FCC58286-7C6D-464C-BB42-4E6FDE44662B}" presName="node" presStyleLbl="node1" presStyleIdx="1" presStyleCnt="3">
        <dgm:presLayoutVars>
          <dgm:bulletEnabled val="1"/>
        </dgm:presLayoutVars>
      </dgm:prSet>
      <dgm:spPr/>
    </dgm:pt>
    <dgm:pt modelId="{75B034E9-D386-4F4A-9DDC-7B615AC8B67A}" type="pres">
      <dgm:prSet presAssocID="{18E5FFEB-DE46-4C1D-8F6E-E65026C954BE}" presName="sibTrans" presStyleLbl="sibTrans2D1" presStyleIdx="1" presStyleCnt="2"/>
      <dgm:spPr/>
    </dgm:pt>
    <dgm:pt modelId="{BAF1AD70-E5CC-4A46-9966-09EE29054FE9}" type="pres">
      <dgm:prSet presAssocID="{18E5FFEB-DE46-4C1D-8F6E-E65026C954BE}" presName="connectorText" presStyleLbl="sibTrans2D1" presStyleIdx="1" presStyleCnt="2"/>
      <dgm:spPr/>
    </dgm:pt>
    <dgm:pt modelId="{72956AAB-5DEF-4CA4-8F11-1A3B9DA1DBC0}" type="pres">
      <dgm:prSet presAssocID="{E83323FA-D9FE-495D-BB9C-938C055FE7A9}" presName="node" presStyleLbl="node1" presStyleIdx="2" presStyleCnt="3">
        <dgm:presLayoutVars>
          <dgm:bulletEnabled val="1"/>
        </dgm:presLayoutVars>
      </dgm:prSet>
      <dgm:spPr/>
    </dgm:pt>
  </dgm:ptLst>
  <dgm:cxnLst>
    <dgm:cxn modelId="{9BA5CA18-96AC-4F27-BA87-EB19B8C39AEF}" type="presOf" srcId="{18E5FFEB-DE46-4C1D-8F6E-E65026C954BE}" destId="{BAF1AD70-E5CC-4A46-9966-09EE29054FE9}" srcOrd="1" destOrd="0" presId="urn:microsoft.com/office/officeart/2005/8/layout/process1"/>
    <dgm:cxn modelId="{62F54A26-305E-4B4D-8930-38EBEAD5734E}" srcId="{319F336B-76B7-431F-9F5E-75CE23B83157}" destId="{E83323FA-D9FE-495D-BB9C-938C055FE7A9}" srcOrd="2" destOrd="0" parTransId="{716660A6-7100-457C-907A-A1A0FA5A3F95}" sibTransId="{8ECDD9C7-B419-4C83-AC8C-72BBFE97E18C}"/>
    <dgm:cxn modelId="{17B65D31-0ADE-49B0-BD69-92764AB0AC53}" type="presOf" srcId="{4A4B8366-1CAF-466D-9C6E-9F3316175D21}" destId="{8A0F9CA4-5392-4954-8E07-D2A119D9DB06}" srcOrd="1" destOrd="0" presId="urn:microsoft.com/office/officeart/2005/8/layout/process1"/>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FACCBD47-962A-4940-AAC1-99177A3B22A3}" type="presOf" srcId="{E83323FA-D9FE-495D-BB9C-938C055FE7A9}" destId="{72956AAB-5DEF-4CA4-8F11-1A3B9DA1DBC0}" srcOrd="0" destOrd="0" presId="urn:microsoft.com/office/officeart/2005/8/layout/process1"/>
    <dgm:cxn modelId="{3F457770-DA2D-40E1-A4A0-0D87DDFA31F3}" type="presOf" srcId="{4A4B8366-1CAF-466D-9C6E-9F3316175D21}" destId="{93CA7829-82CE-443D-8A9F-9368007C225E}" srcOrd="0" destOrd="0" presId="urn:microsoft.com/office/officeart/2005/8/layout/process1"/>
    <dgm:cxn modelId="{83CEAB50-15BC-4899-8835-83936FD24235}" srcId="{E83323FA-D9FE-495D-BB9C-938C055FE7A9}" destId="{E0D9B9BB-B71B-4094-81F3-C8E99AE698A1}" srcOrd="0" destOrd="0" parTransId="{35482E45-629A-48D5-9B40-64EDAA5503A5}" sibTransId="{A8B8903B-04F2-4947-B217-759901A8DC0E}"/>
    <dgm:cxn modelId="{25988679-5869-4CE4-82A8-4DE4D6457C37}" type="presOf" srcId="{E0D9B9BB-B71B-4094-81F3-C8E99AE698A1}" destId="{72956AAB-5DEF-4CA4-8F11-1A3B9DA1DBC0}" srcOrd="0" destOrd="1" presId="urn:microsoft.com/office/officeart/2005/8/layout/process1"/>
    <dgm:cxn modelId="{2765E390-3A42-466A-87AD-20316EA2380C}" srcId="{319F336B-76B7-431F-9F5E-75CE23B83157}" destId="{FCC58286-7C6D-464C-BB42-4E6FDE44662B}" srcOrd="1" destOrd="0" parTransId="{E45F76AF-B1A8-443B-8F6B-905A507AAB18}" sibTransId="{18E5FFEB-DE46-4C1D-8F6E-E65026C954BE}"/>
    <dgm:cxn modelId="{A1738B97-E36B-4110-9BB8-BA5B4362FB6E}" type="presOf" srcId="{18E5FFEB-DE46-4C1D-8F6E-E65026C954BE}" destId="{75B034E9-D386-4F4A-9DDC-7B615AC8B67A}" srcOrd="0" destOrd="0" presId="urn:microsoft.com/office/officeart/2005/8/layout/process1"/>
    <dgm:cxn modelId="{F61AC398-2E20-44AF-91F6-C10C178160CE}" type="presOf" srcId="{96D6E15A-D265-46FD-AE7A-F7931904D8A6}" destId="{28AB7DEF-9937-400D-91E7-5176209ADFE5}" srcOrd="0" destOrd="1" presId="urn:microsoft.com/office/officeart/2005/8/layout/process1"/>
    <dgm:cxn modelId="{E653B9A0-C844-4900-85B8-3120C72D6465}" type="presOf" srcId="{17CEDC3C-0518-4090-B100-0E26500712EC}" destId="{2D8ED9C8-BDD9-42B0-B059-C38FB0E68D0D}" srcOrd="0" destOrd="0" presId="urn:microsoft.com/office/officeart/2005/8/layout/process1"/>
    <dgm:cxn modelId="{9ACB3AC1-8255-46E0-BE75-4532AEAAAF80}" srcId="{319F336B-76B7-431F-9F5E-75CE23B83157}" destId="{17CEDC3C-0518-4090-B100-0E26500712EC}" srcOrd="0" destOrd="0" parTransId="{B435DE3C-F726-408B-AC6F-DE0EFE9CCD63}" sibTransId="{4A4B8366-1CAF-466D-9C6E-9F3316175D21}"/>
    <dgm:cxn modelId="{C9BCF6CC-7C03-4078-BAA8-22D2831F25F6}" type="presOf" srcId="{FCC58286-7C6D-464C-BB42-4E6FDE44662B}" destId="{28AB7DEF-9937-400D-91E7-5176209ADFE5}" srcOrd="0" destOrd="0" presId="urn:microsoft.com/office/officeart/2005/8/layout/process1"/>
    <dgm:cxn modelId="{02792AD5-FAB5-4524-95CA-2299B58D3BB6}" type="presOf" srcId="{98391499-17A2-4801-9F69-81BE473760CD}" destId="{2D8ED9C8-BDD9-42B0-B059-C38FB0E68D0D}" srcOrd="0" destOrd="1" presId="urn:microsoft.com/office/officeart/2005/8/layout/process1"/>
    <dgm:cxn modelId="{6CFC1AD6-EAF4-442B-A25C-FEBE1964300F}" type="presOf" srcId="{319F336B-76B7-431F-9F5E-75CE23B83157}" destId="{9326CDA6-23EB-4506-A82C-5AC5CD4F03B6}" srcOrd="0" destOrd="0" presId="urn:microsoft.com/office/officeart/2005/8/layout/process1"/>
    <dgm:cxn modelId="{1ECE4061-71C3-4148-9E1A-229068288618}" type="presParOf" srcId="{9326CDA6-23EB-4506-A82C-5AC5CD4F03B6}" destId="{2D8ED9C8-BDD9-42B0-B059-C38FB0E68D0D}" srcOrd="0" destOrd="0" presId="urn:microsoft.com/office/officeart/2005/8/layout/process1"/>
    <dgm:cxn modelId="{94DCE490-1881-4B6D-8A01-BF2749F02613}" type="presParOf" srcId="{9326CDA6-23EB-4506-A82C-5AC5CD4F03B6}" destId="{93CA7829-82CE-443D-8A9F-9368007C225E}" srcOrd="1" destOrd="0" presId="urn:microsoft.com/office/officeart/2005/8/layout/process1"/>
    <dgm:cxn modelId="{393D1164-286B-426A-B69E-C6DE084D8CFF}" type="presParOf" srcId="{93CA7829-82CE-443D-8A9F-9368007C225E}" destId="{8A0F9CA4-5392-4954-8E07-D2A119D9DB06}" srcOrd="0" destOrd="0" presId="urn:microsoft.com/office/officeart/2005/8/layout/process1"/>
    <dgm:cxn modelId="{519443DF-0110-494B-88F2-BC687D80BF06}" type="presParOf" srcId="{9326CDA6-23EB-4506-A82C-5AC5CD4F03B6}" destId="{28AB7DEF-9937-400D-91E7-5176209ADFE5}" srcOrd="2" destOrd="0" presId="urn:microsoft.com/office/officeart/2005/8/layout/process1"/>
    <dgm:cxn modelId="{CE8C70B4-B34B-4C60-A484-74B32D94962B}" type="presParOf" srcId="{9326CDA6-23EB-4506-A82C-5AC5CD4F03B6}" destId="{75B034E9-D386-4F4A-9DDC-7B615AC8B67A}" srcOrd="3" destOrd="0" presId="urn:microsoft.com/office/officeart/2005/8/layout/process1"/>
    <dgm:cxn modelId="{AADFFA28-1556-49B6-92BA-3CEAADCF93C5}" type="presParOf" srcId="{75B034E9-D386-4F4A-9DDC-7B615AC8B67A}" destId="{BAF1AD70-E5CC-4A46-9966-09EE29054FE9}" srcOrd="0" destOrd="0" presId="urn:microsoft.com/office/officeart/2005/8/layout/process1"/>
    <dgm:cxn modelId="{535E6E49-E3FA-496D-AECA-D77082B867AF}" type="presParOf" srcId="{9326CDA6-23EB-4506-A82C-5AC5CD4F03B6}" destId="{72956AAB-5DEF-4CA4-8F11-1A3B9DA1DBC0}"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8ED9C8-BDD9-42B0-B059-C38FB0E68D0D}">
      <dsp:nvSpPr>
        <dsp:cNvPr id="0" name=""/>
        <dsp:cNvSpPr/>
      </dsp:nvSpPr>
      <dsp:spPr>
        <a:xfrm>
          <a:off x="8994" y="272806"/>
          <a:ext cx="2688371" cy="3805725"/>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endParaRPr lang="en-US" sz="1600" kern="1200" dirty="0"/>
        </a:p>
        <a:p>
          <a:pPr marL="228600" lvl="1" indent="-228600" algn="l" defTabSz="889000">
            <a:lnSpc>
              <a:spcPct val="90000"/>
            </a:lnSpc>
            <a:spcBef>
              <a:spcPct val="0"/>
            </a:spcBef>
            <a:spcAft>
              <a:spcPct val="15000"/>
            </a:spcAft>
            <a:buChar char="•"/>
          </a:pPr>
          <a:r>
            <a:rPr lang="en-US" sz="2000" kern="1200" dirty="0">
              <a:solidFill>
                <a:srgbClr val="000000"/>
              </a:solidFill>
              <a:latin typeface="Times New Roman"/>
            </a:rPr>
            <a:t>Currently the necessity of hot water is increasing due to the spread of various diseases. This younger generation are not getting enough immune power to overcome diseases as they are not taking nutritious foods.</a:t>
          </a:r>
          <a:endParaRPr lang="en-US" sz="2000" kern="1200" dirty="0"/>
        </a:p>
      </dsp:txBody>
      <dsp:txXfrm>
        <a:off x="87734" y="351546"/>
        <a:ext cx="2530891" cy="3648245"/>
      </dsp:txXfrm>
    </dsp:sp>
    <dsp:sp modelId="{93CA7829-82CE-443D-8A9F-9368007C225E}">
      <dsp:nvSpPr>
        <dsp:cNvPr id="0" name=""/>
        <dsp:cNvSpPr/>
      </dsp:nvSpPr>
      <dsp:spPr>
        <a:xfrm>
          <a:off x="2966202" y="1842310"/>
          <a:ext cx="569934" cy="66671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2966202" y="1975653"/>
        <a:ext cx="398954" cy="400030"/>
      </dsp:txXfrm>
    </dsp:sp>
    <dsp:sp modelId="{28AB7DEF-9937-400D-91E7-5176209ADFE5}">
      <dsp:nvSpPr>
        <dsp:cNvPr id="0" name=""/>
        <dsp:cNvSpPr/>
      </dsp:nvSpPr>
      <dsp:spPr>
        <a:xfrm>
          <a:off x="3772714" y="272806"/>
          <a:ext cx="2688371" cy="3805725"/>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endParaRPr lang="en-US" sz="1600" kern="1200" dirty="0"/>
        </a:p>
        <a:p>
          <a:pPr marL="228600" lvl="1" indent="-228600" algn="l" defTabSz="889000">
            <a:lnSpc>
              <a:spcPct val="90000"/>
            </a:lnSpc>
            <a:spcBef>
              <a:spcPct val="0"/>
            </a:spcBef>
            <a:spcAft>
              <a:spcPct val="15000"/>
            </a:spcAft>
            <a:buChar char="•"/>
          </a:pPr>
          <a:r>
            <a:rPr lang="en-US" sz="2000" kern="1200" dirty="0">
              <a:solidFill>
                <a:srgbClr val="000000"/>
              </a:solidFill>
              <a:latin typeface="Times New Roman"/>
            </a:rPr>
            <a:t>They get easily affected due to climate change, drinking different area water etc. This change in usual drinking water easily affects the children, teenagers, adult and all age people.</a:t>
          </a:r>
          <a:endParaRPr lang="en-US" sz="3600" kern="1200" dirty="0"/>
        </a:p>
      </dsp:txBody>
      <dsp:txXfrm>
        <a:off x="3851454" y="351546"/>
        <a:ext cx="2530891" cy="3648245"/>
      </dsp:txXfrm>
    </dsp:sp>
    <dsp:sp modelId="{75B034E9-D386-4F4A-9DDC-7B615AC8B67A}">
      <dsp:nvSpPr>
        <dsp:cNvPr id="0" name=""/>
        <dsp:cNvSpPr/>
      </dsp:nvSpPr>
      <dsp:spPr>
        <a:xfrm>
          <a:off x="6729922" y="1842310"/>
          <a:ext cx="569934" cy="66671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729922" y="1975653"/>
        <a:ext cx="398954" cy="400030"/>
      </dsp:txXfrm>
    </dsp:sp>
    <dsp:sp modelId="{72956AAB-5DEF-4CA4-8F11-1A3B9DA1DBC0}">
      <dsp:nvSpPr>
        <dsp:cNvPr id="0" name=""/>
        <dsp:cNvSpPr/>
      </dsp:nvSpPr>
      <dsp:spPr>
        <a:xfrm>
          <a:off x="7536434" y="272806"/>
          <a:ext cx="2688371" cy="3805725"/>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endParaRPr lang="en-US" sz="2400" kern="1200" dirty="0"/>
        </a:p>
        <a:p>
          <a:pPr marL="228600" lvl="1" indent="-228600" algn="l" defTabSz="1066800">
            <a:lnSpc>
              <a:spcPct val="90000"/>
            </a:lnSpc>
            <a:spcBef>
              <a:spcPct val="0"/>
            </a:spcBef>
            <a:spcAft>
              <a:spcPct val="15000"/>
            </a:spcAft>
            <a:buChar char="•"/>
          </a:pPr>
          <a:r>
            <a:rPr lang="en-US" sz="2400" kern="1200" dirty="0">
              <a:solidFill>
                <a:srgbClr val="000000"/>
              </a:solidFill>
              <a:latin typeface="Times New Roman"/>
            </a:rPr>
            <a:t>To overcome this worst situation people are in need to carry hot water for them and for their family wherever they go.</a:t>
          </a:r>
          <a:endParaRPr lang="en-US" sz="2400" kern="1200" dirty="0"/>
        </a:p>
      </dsp:txBody>
      <dsp:txXfrm>
        <a:off x="7615174" y="351546"/>
        <a:ext cx="2530891" cy="364824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8/30/2023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8/30/2023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8/30/2023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8/30/2023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8/30/2023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8/30/2023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8/30/2023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8/30/2023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906010" y="5774845"/>
            <a:ext cx="3514988" cy="754025"/>
          </a:xfrm>
        </p:spPr>
        <p:txBody>
          <a:bodyPr>
            <a:normAutofit fontScale="25000" lnSpcReduction="20000"/>
          </a:bodyPr>
          <a:lstStyle/>
          <a:p>
            <a:pPr algn="l"/>
            <a:r>
              <a:rPr lang="en-US" sz="8000" b="1" dirty="0"/>
              <a:t>TEAM MENTOR:</a:t>
            </a:r>
          </a:p>
          <a:p>
            <a:pPr algn="l"/>
            <a:r>
              <a:rPr lang="en-US" sz="8000" dirty="0"/>
              <a:t>MR. VIBIN MAMMEN VINOD</a:t>
            </a:r>
          </a:p>
          <a:p>
            <a:pPr algn="l"/>
            <a:r>
              <a:rPr lang="en-US" sz="8000" b="1" dirty="0"/>
              <a:t>TEAM MEMBERS:</a:t>
            </a:r>
          </a:p>
          <a:p>
            <a:pPr algn="l"/>
            <a:r>
              <a:rPr lang="en-US" sz="8000" dirty="0"/>
              <a:t>BHOOVITHA S</a:t>
            </a:r>
          </a:p>
          <a:p>
            <a:pPr algn="l"/>
            <a:r>
              <a:rPr lang="en-US" sz="8000" dirty="0"/>
              <a:t>DHANUSHKUMAR M P</a:t>
            </a:r>
          </a:p>
          <a:p>
            <a:pPr algn="l"/>
            <a:r>
              <a:rPr lang="en-US" sz="8000" dirty="0"/>
              <a:t>AMIRTHAVARSHINI SA</a:t>
            </a:r>
          </a:p>
          <a:p>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5629012" y="2391848"/>
            <a:ext cx="6149131" cy="600926"/>
          </a:xfrm>
        </p:spPr>
        <p:txBody>
          <a:bodyPr>
            <a:normAutofit fontScale="90000"/>
          </a:bodyPr>
          <a:lstStyle/>
          <a:p>
            <a:r>
              <a:rPr lang="en-US" dirty="0"/>
              <a:t>HEATER BOTTLE</a:t>
            </a:r>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0" y="0"/>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3640123" y="345425"/>
            <a:ext cx="10515600" cy="1325563"/>
          </a:xfrm>
        </p:spPr>
        <p:txBody>
          <a:bodyPr>
            <a:normAutofit/>
          </a:bodyPr>
          <a:lstStyle/>
          <a:p>
            <a:r>
              <a:rPr lang="en-US" sz="3200" dirty="0"/>
              <a:t>PROBLEM STATEMENT</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1658373833"/>
              </p:ext>
            </p:extLst>
          </p:nvPr>
        </p:nvGraphicFramePr>
        <p:xfrm>
          <a:off x="1137253" y="1351806"/>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92957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DC780-13BB-AD2A-3EC9-FFAAA584A571}"/>
              </a:ext>
            </a:extLst>
          </p:cNvPr>
          <p:cNvSpPr>
            <a:spLocks noGrp="1"/>
          </p:cNvSpPr>
          <p:nvPr>
            <p:ph type="title"/>
          </p:nvPr>
        </p:nvSpPr>
        <p:spPr>
          <a:xfrm>
            <a:off x="3296174" y="423848"/>
            <a:ext cx="10515600" cy="1325563"/>
          </a:xfrm>
        </p:spPr>
        <p:txBody>
          <a:bodyPr>
            <a:normAutofit/>
          </a:bodyPr>
          <a:lstStyle/>
          <a:p>
            <a:r>
              <a:rPr lang="en-IN" sz="3200" dirty="0"/>
              <a:t>PROPOSED SOLUTION</a:t>
            </a:r>
          </a:p>
        </p:txBody>
      </p:sp>
      <p:sp>
        <p:nvSpPr>
          <p:cNvPr id="3" name="Content Placeholder 2">
            <a:extLst>
              <a:ext uri="{FF2B5EF4-FFF2-40B4-BE49-F238E27FC236}">
                <a16:creationId xmlns:a16="http://schemas.microsoft.com/office/drawing/2014/main" id="{81154F56-C75E-712B-7F25-66B457CFD89B}"/>
              </a:ext>
            </a:extLst>
          </p:cNvPr>
          <p:cNvSpPr>
            <a:spLocks noGrp="1"/>
          </p:cNvSpPr>
          <p:nvPr>
            <p:ph idx="1"/>
          </p:nvPr>
        </p:nvSpPr>
        <p:spPr/>
        <p:txBody>
          <a:bodyPr>
            <a:normAutofit fontScale="77500" lnSpcReduction="20000"/>
          </a:bodyPr>
          <a:lstStyle/>
          <a:p>
            <a:r>
              <a:rPr lang="en-US" sz="2800" dirty="0">
                <a:solidFill>
                  <a:srgbClr val="FFFFFF"/>
                </a:solidFill>
                <a:latin typeface="Times New Roman"/>
              </a:rPr>
              <a:t>To solve this major problem, “HEATER BOTTLE” is introduced. It is modification of flask and the main function this bottle is, it heats the water automatically. </a:t>
            </a:r>
          </a:p>
          <a:p>
            <a:r>
              <a:rPr lang="en-US" sz="2800" dirty="0">
                <a:solidFill>
                  <a:srgbClr val="FFFFFF"/>
                </a:solidFill>
                <a:latin typeface="Times New Roman"/>
              </a:rPr>
              <a:t>Firstly, cover the nichrome wire by using sleeve. Now wound the sleeved nichrome wire around the bottle. </a:t>
            </a:r>
          </a:p>
          <a:p>
            <a:r>
              <a:rPr lang="en-US" sz="2800" dirty="0">
                <a:solidFill>
                  <a:srgbClr val="FFFFFF"/>
                </a:solidFill>
                <a:latin typeface="Times New Roman"/>
              </a:rPr>
              <a:t>Next give the DC supply with the rating of 20V and 2 amps along the both ends of the nichrome wire. The main function of this nichrome wire is to covert the electricity into heat. This heat passes to the water by heating the steel. It can reach 60 degree Celsius within 10 to 15 minutes.</a:t>
            </a:r>
          </a:p>
          <a:p>
            <a:r>
              <a:rPr lang="en-US" sz="2800" dirty="0">
                <a:solidFill>
                  <a:srgbClr val="FFFFFF"/>
                </a:solidFill>
                <a:latin typeface="Times New Roman"/>
              </a:rPr>
              <a:t>The specialty of this heater bottle is that, user can fix the temperature of the water as per their convenience. Once the fixed temperature is reached the bottle intimates the user with a buzzer sound.</a:t>
            </a:r>
          </a:p>
          <a:p>
            <a:r>
              <a:rPr lang="en-US" sz="2800" dirty="0">
                <a:solidFill>
                  <a:srgbClr val="FFFFFF"/>
                </a:solidFill>
                <a:latin typeface="Times New Roman"/>
              </a:rPr>
              <a:t>The DC supply is given by means of battery and this battery is rechargeable. Users can recharge it once after the battery is completely drained. They can recharge it three to four times.</a:t>
            </a:r>
          </a:p>
          <a:p>
            <a:endParaRPr lang="en-IN" dirty="0"/>
          </a:p>
        </p:txBody>
      </p:sp>
    </p:spTree>
    <p:extLst>
      <p:ext uri="{BB962C8B-B14F-4D97-AF65-F5344CB8AC3E}">
        <p14:creationId xmlns:p14="http://schemas.microsoft.com/office/powerpoint/2010/main" val="34000916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556FB-1C63-E516-35FB-71D278530715}"/>
              </a:ext>
            </a:extLst>
          </p:cNvPr>
          <p:cNvSpPr>
            <a:spLocks noGrp="1"/>
          </p:cNvSpPr>
          <p:nvPr>
            <p:ph type="title"/>
          </p:nvPr>
        </p:nvSpPr>
        <p:spPr>
          <a:xfrm>
            <a:off x="4093682" y="18255"/>
            <a:ext cx="10515600" cy="1325563"/>
          </a:xfrm>
        </p:spPr>
        <p:txBody>
          <a:bodyPr>
            <a:normAutofit/>
          </a:bodyPr>
          <a:lstStyle/>
          <a:p>
            <a:pPr algn="just"/>
            <a:r>
              <a:rPr lang="en-IN" sz="3200" dirty="0"/>
              <a:t>         WORKING</a:t>
            </a:r>
          </a:p>
        </p:txBody>
      </p:sp>
      <p:pic>
        <p:nvPicPr>
          <p:cNvPr id="7" name="VID-20230829-WA0001">
            <a:hlinkClick r:id="" action="ppaction://media"/>
            <a:extLst>
              <a:ext uri="{FF2B5EF4-FFF2-40B4-BE49-F238E27FC236}">
                <a16:creationId xmlns:a16="http://schemas.microsoft.com/office/drawing/2014/main" id="{21A5D853-3753-BF6F-C933-EF15444D6F2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62642" y="1216325"/>
            <a:ext cx="10118784" cy="4960638"/>
          </a:xfrm>
        </p:spPr>
      </p:pic>
    </p:spTree>
    <p:extLst>
      <p:ext uri="{BB962C8B-B14F-4D97-AF65-F5344CB8AC3E}">
        <p14:creationId xmlns:p14="http://schemas.microsoft.com/office/powerpoint/2010/main" val="115185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97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DC6F3-F4FD-E469-E0CD-132170559429}"/>
              </a:ext>
            </a:extLst>
          </p:cNvPr>
          <p:cNvSpPr>
            <a:spLocks noGrp="1"/>
          </p:cNvSpPr>
          <p:nvPr>
            <p:ph type="title"/>
          </p:nvPr>
        </p:nvSpPr>
        <p:spPr>
          <a:xfrm>
            <a:off x="4571300" y="81316"/>
            <a:ext cx="2579998" cy="1325563"/>
          </a:xfrm>
        </p:spPr>
        <p:txBody>
          <a:bodyPr>
            <a:normAutofit/>
          </a:bodyPr>
          <a:lstStyle/>
          <a:p>
            <a:r>
              <a:rPr lang="en-IN" sz="3200" dirty="0"/>
              <a:t>NOVELTY</a:t>
            </a:r>
          </a:p>
        </p:txBody>
      </p:sp>
      <p:sp>
        <p:nvSpPr>
          <p:cNvPr id="5" name="Freeform 5">
            <a:extLst>
              <a:ext uri="{FF2B5EF4-FFF2-40B4-BE49-F238E27FC236}">
                <a16:creationId xmlns:a16="http://schemas.microsoft.com/office/drawing/2014/main" id="{DDD69009-E8F0-8872-A0A1-DB14D52091A7}"/>
              </a:ext>
            </a:extLst>
          </p:cNvPr>
          <p:cNvSpPr/>
          <p:nvPr/>
        </p:nvSpPr>
        <p:spPr>
          <a:xfrm>
            <a:off x="967380" y="1241570"/>
            <a:ext cx="9644694" cy="4931106"/>
          </a:xfrm>
          <a:custGeom>
            <a:avLst/>
            <a:gdLst/>
            <a:ahLst/>
            <a:cxnLst/>
            <a:rect l="l" t="t" r="r" b="b"/>
            <a:pathLst>
              <a:path w="10307577" h="6695367">
                <a:moveTo>
                  <a:pt x="0" y="0"/>
                </a:moveTo>
                <a:lnTo>
                  <a:pt x="10307578" y="0"/>
                </a:lnTo>
                <a:lnTo>
                  <a:pt x="10307578" y="6695368"/>
                </a:lnTo>
                <a:lnTo>
                  <a:pt x="0" y="6695368"/>
                </a:lnTo>
                <a:lnTo>
                  <a:pt x="0" y="0"/>
                </a:lnTo>
                <a:close/>
              </a:path>
            </a:pathLst>
          </a:custGeom>
          <a:blipFill>
            <a:blip r:embed="rId2"/>
            <a:stretch>
              <a:fillRect l="-13508" t="-13907" r="-12606" b="-6601"/>
            </a:stretch>
          </a:blipFill>
        </p:spPr>
        <p:txBody>
          <a:bodyPr/>
          <a:lstStyle/>
          <a:p>
            <a:endParaRPr lang="en-IN" dirty="0"/>
          </a:p>
        </p:txBody>
      </p:sp>
    </p:spTree>
    <p:extLst>
      <p:ext uri="{BB962C8B-B14F-4D97-AF65-F5344CB8AC3E}">
        <p14:creationId xmlns:p14="http://schemas.microsoft.com/office/powerpoint/2010/main" val="26306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BC31A-9679-77D3-A2F9-BD0407B7F0BE}"/>
              </a:ext>
            </a:extLst>
          </p:cNvPr>
          <p:cNvSpPr>
            <a:spLocks noGrp="1"/>
          </p:cNvSpPr>
          <p:nvPr>
            <p:ph type="title"/>
          </p:nvPr>
        </p:nvSpPr>
        <p:spPr>
          <a:xfrm>
            <a:off x="435528" y="365125"/>
            <a:ext cx="10515600" cy="1325563"/>
          </a:xfrm>
        </p:spPr>
        <p:txBody>
          <a:bodyPr>
            <a:normAutofit/>
          </a:bodyPr>
          <a:lstStyle/>
          <a:p>
            <a:pPr algn="ctr"/>
            <a:r>
              <a:rPr lang="en-IN" sz="3200" dirty="0"/>
              <a:t>APPLICATION</a:t>
            </a:r>
          </a:p>
        </p:txBody>
      </p:sp>
      <p:sp>
        <p:nvSpPr>
          <p:cNvPr id="3" name="Content Placeholder 2">
            <a:extLst>
              <a:ext uri="{FF2B5EF4-FFF2-40B4-BE49-F238E27FC236}">
                <a16:creationId xmlns:a16="http://schemas.microsoft.com/office/drawing/2014/main" id="{F53EB5DA-8265-9791-BF0F-D12B0E7EFE0A}"/>
              </a:ext>
            </a:extLst>
          </p:cNvPr>
          <p:cNvSpPr>
            <a:spLocks noGrp="1"/>
          </p:cNvSpPr>
          <p:nvPr>
            <p:ph idx="1"/>
          </p:nvPr>
        </p:nvSpPr>
        <p:spPr/>
        <p:txBody>
          <a:bodyPr>
            <a:normAutofit fontScale="55000" lnSpcReduction="20000"/>
          </a:bodyPr>
          <a:lstStyle/>
          <a:p>
            <a:pPr marL="342900" lvl="0" indent="-342900" algn="l">
              <a:lnSpc>
                <a:spcPts val="2999"/>
              </a:lnSpc>
              <a:spcBef>
                <a:spcPct val="0"/>
              </a:spcBef>
              <a:buFont typeface="Wingdings" panose="05000000000000000000" pitchFamily="2" charset="2"/>
              <a:buChar char="Ø"/>
            </a:pPr>
            <a:r>
              <a:rPr lang="en-US" sz="2800" u="none" strike="noStrike" dirty="0">
                <a:solidFill>
                  <a:schemeClr val="tx1"/>
                </a:solidFill>
                <a:latin typeface="Times New Roman"/>
              </a:rPr>
              <a:t>The main reason for choosing this project is to help all age people by providing instant hot water. This is mainly to avoid getting sick often. </a:t>
            </a:r>
          </a:p>
          <a:p>
            <a:pPr marL="342900" lvl="0" indent="-342900" algn="l">
              <a:lnSpc>
                <a:spcPts val="2999"/>
              </a:lnSpc>
              <a:spcBef>
                <a:spcPct val="0"/>
              </a:spcBef>
              <a:buFont typeface="Wingdings" panose="05000000000000000000" pitchFamily="2" charset="2"/>
              <a:buChar char="Ø"/>
            </a:pPr>
            <a:r>
              <a:rPr lang="en-US" sz="2800" u="none" strike="noStrike" dirty="0">
                <a:solidFill>
                  <a:schemeClr val="tx1"/>
                </a:solidFill>
                <a:latin typeface="Times New Roman"/>
              </a:rPr>
              <a:t>This project plays a major role in improving the health of people. This reduces the pain of parents in order to protect their children from getting affected by fever, cough and cold often. </a:t>
            </a:r>
          </a:p>
          <a:p>
            <a:pPr marL="342900" lvl="0" indent="-342900" algn="l">
              <a:lnSpc>
                <a:spcPts val="2999"/>
              </a:lnSpc>
              <a:spcBef>
                <a:spcPct val="0"/>
              </a:spcBef>
              <a:buFont typeface="Wingdings" panose="05000000000000000000" pitchFamily="2" charset="2"/>
              <a:buChar char="Ø"/>
            </a:pPr>
            <a:r>
              <a:rPr lang="en-US" sz="2800" u="none" strike="noStrike" dirty="0">
                <a:solidFill>
                  <a:schemeClr val="tx1"/>
                </a:solidFill>
                <a:latin typeface="Times New Roman"/>
              </a:rPr>
              <a:t>When a person gets admitted in a hospital or when a person is working in a company, school or college where there is no facility of hot water, this product is very much helpful. </a:t>
            </a:r>
          </a:p>
          <a:p>
            <a:pPr marL="342900" lvl="0" indent="-342900" algn="l">
              <a:lnSpc>
                <a:spcPts val="2999"/>
              </a:lnSpc>
              <a:spcBef>
                <a:spcPct val="0"/>
              </a:spcBef>
              <a:buFont typeface="Wingdings" panose="05000000000000000000" pitchFamily="2" charset="2"/>
              <a:buChar char="Ø"/>
            </a:pPr>
            <a:r>
              <a:rPr lang="en-US" sz="2800" u="none" strike="noStrike" dirty="0">
                <a:solidFill>
                  <a:schemeClr val="tx1"/>
                </a:solidFill>
                <a:latin typeface="Times New Roman"/>
              </a:rPr>
              <a:t>When a person travels a long distance, this product plays a major role in maintaining the user’s health and also their family and friends.</a:t>
            </a:r>
          </a:p>
          <a:p>
            <a:pPr marL="342900" lvl="0" indent="-342900" algn="l">
              <a:lnSpc>
                <a:spcPts val="2999"/>
              </a:lnSpc>
              <a:spcBef>
                <a:spcPct val="0"/>
              </a:spcBef>
              <a:buFont typeface="Wingdings" panose="05000000000000000000" pitchFamily="2" charset="2"/>
              <a:buChar char="Ø"/>
            </a:pPr>
            <a:r>
              <a:rPr lang="en-US" sz="2800" u="none" strike="noStrike" dirty="0">
                <a:solidFill>
                  <a:schemeClr val="tx1"/>
                </a:solidFill>
                <a:latin typeface="Times New Roman"/>
              </a:rPr>
              <a:t>Our target customers are middle class people, High class people, goods shops, malls etc. If this product gets launched then this will surely create a great positive impact among people. The only reason is it can solve the major problem faced by the people in various location. And also, this product costs less compared to the existing product.</a:t>
            </a:r>
          </a:p>
          <a:p>
            <a:endParaRPr lang="en-IN" dirty="0"/>
          </a:p>
        </p:txBody>
      </p:sp>
    </p:spTree>
    <p:extLst>
      <p:ext uri="{BB962C8B-B14F-4D97-AF65-F5344CB8AC3E}">
        <p14:creationId xmlns:p14="http://schemas.microsoft.com/office/powerpoint/2010/main" val="4277104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2CD36-6422-07AA-8AF5-7B83A6171163}"/>
              </a:ext>
            </a:extLst>
          </p:cNvPr>
          <p:cNvSpPr>
            <a:spLocks noGrp="1"/>
          </p:cNvSpPr>
          <p:nvPr>
            <p:ph type="title"/>
          </p:nvPr>
        </p:nvSpPr>
        <p:spPr>
          <a:xfrm>
            <a:off x="4336409" y="-104658"/>
            <a:ext cx="2478459" cy="1325563"/>
          </a:xfrm>
        </p:spPr>
        <p:txBody>
          <a:bodyPr>
            <a:normAutofit/>
          </a:bodyPr>
          <a:lstStyle/>
          <a:p>
            <a:r>
              <a:rPr lang="en-IN" sz="3200" dirty="0"/>
              <a:t>SUMMARY</a:t>
            </a:r>
          </a:p>
        </p:txBody>
      </p:sp>
      <p:sp>
        <p:nvSpPr>
          <p:cNvPr id="3" name="Content Placeholder 2">
            <a:extLst>
              <a:ext uri="{FF2B5EF4-FFF2-40B4-BE49-F238E27FC236}">
                <a16:creationId xmlns:a16="http://schemas.microsoft.com/office/drawing/2014/main" id="{F1679E8A-550E-89E0-DA6F-09DBDC6DE455}"/>
              </a:ext>
            </a:extLst>
          </p:cNvPr>
          <p:cNvSpPr>
            <a:spLocks noGrp="1"/>
          </p:cNvSpPr>
          <p:nvPr>
            <p:ph idx="1"/>
          </p:nvPr>
        </p:nvSpPr>
        <p:spPr>
          <a:xfrm>
            <a:off x="979100" y="1095019"/>
            <a:ext cx="10233800" cy="4351338"/>
          </a:xfrm>
        </p:spPr>
        <p:txBody>
          <a:bodyPr>
            <a:noAutofit/>
          </a:bodyPr>
          <a:lstStyle/>
          <a:p>
            <a:r>
              <a:rPr lang="en-US" sz="1600" b="0" i="0" dirty="0">
                <a:solidFill>
                  <a:schemeClr val="tx1"/>
                </a:solidFill>
                <a:effectLst/>
                <a:latin typeface="Times New Roman" panose="02020603050405020304" pitchFamily="18" charset="0"/>
                <a:cs typeface="Times New Roman" panose="02020603050405020304" pitchFamily="18" charset="0"/>
              </a:rPr>
              <a:t>Currently the necessity of hot water is increasing due to the spread of various diseases like flu, chickenpox, typhoid etc. The younger generation easily get affected due to climate changes, drinking different area water etc. To overcome this worst situation people are in need to carry hot water for them and for their family wherever they go.</a:t>
            </a:r>
          </a:p>
          <a:p>
            <a:r>
              <a:rPr lang="en-US" sz="1600" b="0" i="0" dirty="0">
                <a:solidFill>
                  <a:schemeClr val="tx1"/>
                </a:solidFill>
                <a:effectLst/>
                <a:latin typeface="Times New Roman" panose="02020603050405020304" pitchFamily="18" charset="0"/>
                <a:cs typeface="Times New Roman" panose="02020603050405020304" pitchFamily="18" charset="0"/>
              </a:rPr>
              <a:t> To solve this problem schools, colleges, hospitals, companies are having “WATER DOCTOR” in their workplaces. But in normal places like markets, bus stand, temples, railway station and theatres do not have such facility that provide hot water. Even in some hospitals they don’t have hot water. This makes people to suffer a lot. Moreover, the need of hot water mainly affects people while they are in travel. </a:t>
            </a:r>
          </a:p>
          <a:p>
            <a:r>
              <a:rPr lang="en-US" sz="1600" b="0" i="0" dirty="0">
                <a:solidFill>
                  <a:schemeClr val="tx1"/>
                </a:solidFill>
                <a:effectLst/>
                <a:latin typeface="Times New Roman" panose="02020603050405020304" pitchFamily="18" charset="0"/>
                <a:cs typeface="Times New Roman" panose="02020603050405020304" pitchFamily="18" charset="0"/>
              </a:rPr>
              <a:t>The people who are travelling long distance are suffering more. The main problem is we can store hot water only with the help of flask but carrying three to four flask is very hard for people.</a:t>
            </a:r>
          </a:p>
          <a:p>
            <a:r>
              <a:rPr lang="en-US" sz="1600" b="0" i="0" dirty="0">
                <a:solidFill>
                  <a:schemeClr val="tx1"/>
                </a:solidFill>
                <a:effectLst/>
                <a:latin typeface="Times New Roman" panose="02020603050405020304" pitchFamily="18" charset="0"/>
                <a:cs typeface="Times New Roman" panose="02020603050405020304" pitchFamily="18" charset="0"/>
              </a:rPr>
              <a:t> The single flask of hot water is not enough for a person who is sick and travels long distance. Nowadays, government have started implementing “WATER DOCTOR” everywhere. But it does not help while people while they are in travel. To solve this major problem, “HEATER BOTTLE” is introduced. </a:t>
            </a:r>
          </a:p>
          <a:p>
            <a:r>
              <a:rPr lang="en-US" sz="1600" b="0" i="0" dirty="0">
                <a:solidFill>
                  <a:schemeClr val="tx1"/>
                </a:solidFill>
                <a:effectLst/>
                <a:latin typeface="Times New Roman" panose="02020603050405020304" pitchFamily="18" charset="0"/>
                <a:cs typeface="Times New Roman" panose="02020603050405020304" pitchFamily="18" charset="0"/>
              </a:rPr>
              <a:t>It is the modification of flask and the main function of this bottle is that, it heats the water automatically. To make this effective product an 6meter nichrome wire, 6meter sleeve, W1209 (thermostat), a bottle, DC supply is needed. The Nichrome wire is wounded around the bottle and this is responsible for the conversion of electricity into heat.</a:t>
            </a:r>
          </a:p>
          <a:p>
            <a:r>
              <a:rPr lang="en-US" sz="1600" b="0" i="0" dirty="0">
                <a:solidFill>
                  <a:schemeClr val="tx1"/>
                </a:solidFill>
                <a:effectLst/>
                <a:latin typeface="Times New Roman" panose="02020603050405020304" pitchFamily="18" charset="0"/>
                <a:cs typeface="Times New Roman" panose="02020603050405020304" pitchFamily="18" charset="0"/>
              </a:rPr>
              <a:t> This heat can be maintained for ten to twelve hours. The DC supply with the rating of 20V and 2 Amperes of current are given along the both ends of the nichrome wire. It can reach 60 degrees Celsius within 5 to 10 minutes. This help people in a efficient way by providing hot water instantly. The specialty of this heater Bottle is that, user can fix the temperature of the water as per their convenience. The DC supply is given by means of battery and this battery is rechargeable. </a:t>
            </a:r>
            <a:endParaRPr lang="en-IN" sz="16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7544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65EDD-B1BB-D464-1EDB-46097D994C8A}"/>
              </a:ext>
            </a:extLst>
          </p:cNvPr>
          <p:cNvSpPr>
            <a:spLocks noGrp="1"/>
          </p:cNvSpPr>
          <p:nvPr>
            <p:ph type="title"/>
          </p:nvPr>
        </p:nvSpPr>
        <p:spPr>
          <a:xfrm>
            <a:off x="4000849" y="574850"/>
            <a:ext cx="3176328" cy="1325563"/>
          </a:xfrm>
        </p:spPr>
        <p:txBody>
          <a:bodyPr>
            <a:normAutofit/>
          </a:bodyPr>
          <a:lstStyle/>
          <a:p>
            <a:r>
              <a:rPr lang="en-IN" sz="3200" dirty="0"/>
              <a:t>CONCLUSION</a:t>
            </a:r>
          </a:p>
        </p:txBody>
      </p:sp>
      <p:sp>
        <p:nvSpPr>
          <p:cNvPr id="3" name="Content Placeholder 2">
            <a:extLst>
              <a:ext uri="{FF2B5EF4-FFF2-40B4-BE49-F238E27FC236}">
                <a16:creationId xmlns:a16="http://schemas.microsoft.com/office/drawing/2014/main" id="{7EAF398D-3A1C-7988-6649-C27260925CF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Finally with this product we can travel anywhere at anytime without thinking of scarcity of  hot water. Especially for children and patient it will be very useful. </a:t>
            </a:r>
            <a:endParaRPr lang="en-I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Even in small clinic we  can't able to find the water doctors so in that situation this water bottle will help us and  made us comfort when we’re sick. </a:t>
            </a:r>
            <a:endParaRPr lang="en-I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So that with hope of success of this product we are  concluding that if this project come as complete product it will definitely be a useful one for  every human in this world</a:t>
            </a:r>
            <a:r>
              <a:rPr lang="en-US" dirty="0"/>
              <a:t>.</a:t>
            </a:r>
            <a:endParaRPr lang="en-IN" dirty="0"/>
          </a:p>
          <a:p>
            <a:endParaRPr lang="en-IN" dirty="0"/>
          </a:p>
        </p:txBody>
      </p:sp>
    </p:spTree>
    <p:extLst>
      <p:ext uri="{BB962C8B-B14F-4D97-AF65-F5344CB8AC3E}">
        <p14:creationId xmlns:p14="http://schemas.microsoft.com/office/powerpoint/2010/main" val="922270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1A623DA-8C95-046A-EDA8-9CE958D1634A}"/>
              </a:ext>
            </a:extLst>
          </p:cNvPr>
          <p:cNvSpPr>
            <a:spLocks noGrp="1"/>
          </p:cNvSpPr>
          <p:nvPr>
            <p:ph idx="1"/>
          </p:nvPr>
        </p:nvSpPr>
        <p:spPr>
          <a:xfrm>
            <a:off x="60385" y="2260191"/>
            <a:ext cx="12131615" cy="2915659"/>
          </a:xfrm>
        </p:spPr>
        <p:txBody>
          <a:bodyPr>
            <a:normAutofit fontScale="85000" lnSpcReduction="20000"/>
          </a:bodyPr>
          <a:lstStyle/>
          <a:p>
            <a:pPr marL="0" indent="0">
              <a:buNone/>
            </a:pPr>
            <a:r>
              <a:rPr lang="en-IN" sz="7200" dirty="0"/>
              <a:t>                  </a:t>
            </a:r>
            <a:r>
              <a:rPr lang="en-IN" sz="10900" dirty="0"/>
              <a:t>THANKYOU</a:t>
            </a:r>
          </a:p>
          <a:p>
            <a:pPr marL="0" indent="0">
              <a:buNone/>
            </a:pPr>
            <a:endParaRPr lang="en-IN" sz="5100" dirty="0"/>
          </a:p>
          <a:p>
            <a:pPr marL="0" indent="0" algn="ctr">
              <a:buNone/>
            </a:pPr>
            <a:r>
              <a:rPr lang="en-IN" sz="5100" dirty="0"/>
              <a:t>“An investment in knowledge </a:t>
            </a:r>
          </a:p>
          <a:p>
            <a:pPr marL="0" indent="0" algn="ctr">
              <a:buNone/>
            </a:pPr>
            <a:r>
              <a:rPr lang="en-IN" sz="5100" dirty="0"/>
              <a:t>pays the best interest” </a:t>
            </a:r>
          </a:p>
        </p:txBody>
      </p:sp>
    </p:spTree>
    <p:extLst>
      <p:ext uri="{BB962C8B-B14F-4D97-AF65-F5344CB8AC3E}">
        <p14:creationId xmlns:p14="http://schemas.microsoft.com/office/powerpoint/2010/main" val="3872532333"/>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Depth design</Template>
  <TotalTime>34</TotalTime>
  <Words>1014</Words>
  <Application>Microsoft Office PowerPoint</Application>
  <PresentationFormat>Widescreen</PresentationFormat>
  <Paragraphs>40</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Corbel</vt:lpstr>
      <vt:lpstr>Times New Roman</vt:lpstr>
      <vt:lpstr>Wingdings</vt:lpstr>
      <vt:lpstr>Depth</vt:lpstr>
      <vt:lpstr>HEATER BOTTLE</vt:lpstr>
      <vt:lpstr>PROBLEM STATEMENT</vt:lpstr>
      <vt:lpstr>PROPOSED SOLUTION</vt:lpstr>
      <vt:lpstr>         WORKING</vt:lpstr>
      <vt:lpstr>NOVELTY</vt:lpstr>
      <vt:lpstr>APPLICATION</vt:lpstr>
      <vt:lpstr>SUMMARY</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HEATER BOTTLE</dc:title>
  <dc:creator>BHOOVITHA SHANMUGAM</dc:creator>
  <cp:lastModifiedBy>BHOOVITHA SHANMUGAM</cp:lastModifiedBy>
  <cp:revision>1</cp:revision>
  <dcterms:created xsi:type="dcterms:W3CDTF">2023-08-30T12:40:18Z</dcterms:created>
  <dcterms:modified xsi:type="dcterms:W3CDTF">2023-08-30T13:15:09Z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